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5" r:id="rId3"/>
    <p:sldId id="276" r:id="rId4"/>
    <p:sldId id="277" r:id="rId5"/>
    <p:sldId id="278" r:id="rId6"/>
    <p:sldId id="280" r:id="rId7"/>
    <p:sldId id="279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300" r:id="rId23"/>
    <p:sldId id="299" r:id="rId24"/>
    <p:sldId id="297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4" autoAdjust="0"/>
    <p:restoredTop sz="94666"/>
  </p:normalViewPr>
  <p:slideViewPr>
    <p:cSldViewPr snapToGrid="0" snapToObjects="1">
      <p:cViewPr>
        <p:scale>
          <a:sx n="75" d="100"/>
          <a:sy n="75" d="100"/>
        </p:scale>
        <p:origin x="640" y="5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BAF0F-B5C9-6447-A63C-D6A55301FED4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22AA1-58DE-3041-A391-D27534D486D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559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3D0B3-64E3-7847-9327-42257069B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6ED4F8-0051-8D4D-8F57-BCE510C2C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7BE02D-4F2F-3748-95BB-5E32678EB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1BBD0-5739-C14D-9C15-B9DC1A96F171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4A1715-D71C-0643-A15E-6B09D370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DF2974-F0ED-4743-99AB-A7B46C95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18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51A796-9424-0E42-A1AF-5FD8101F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ABB46C-A9EB-F24C-B1AD-B80C8F157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EADA95-ED5F-CA47-B198-B8D9EF83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A792D-A3E6-164D-A883-0471A3ECB0E6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EC5BF4-0682-8C45-95F4-3BD262249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6EDC45-BA23-3D40-8254-5AEC0A7E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617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2D09C16-D257-6643-94D5-3663F5FB7D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6DEDB4-2F0C-BE49-8087-225405FB6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D1CB0D9-1150-6F42-A3CB-72B295FEB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08D9C-3A9C-FC44-B58A-1C08A2ACA2B4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7AA722-9415-C044-BEEC-034D80F32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5A4F8A-E671-0347-802E-6ADDEEBA6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98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871DA0-01A7-4E49-B2EF-9948EA86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CD508F-F755-D746-A260-2FC4349CF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AA66D5-7EC4-3C4F-B030-B6EE816F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427B-B833-D84D-8FC0-0C889C8CBFC5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9970E0-0CF9-1B42-9514-C5CCD9CC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5D78FF-5775-BF48-BB1F-A2600B70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67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D2F71-6F76-234E-8C7A-AA77E4D03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E871635-8673-EE49-8F72-662F5771B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8428714-DE7B-484A-A8DC-AF1FA6794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011FF-FCAE-B645-BB41-53C22E03B7CE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AE6A90-0A4F-5F49-B0E1-B83E1DCCF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F0B880-33DE-E84E-80CA-8BD704E6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251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436AC0-E745-AA4C-A205-141304DC0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6396A6-053A-5F44-B915-E46EE42C6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B57D2C-E1C7-C045-8715-9CC89C1E6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2A1D9DF-B7C1-EF47-91D5-FE51DB78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41C29-DE51-744D-83B5-4F0D431C8551}" type="datetime1">
              <a:rPr lang="ru-RU" smtClean="0"/>
              <a:t>21.07.2021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75B9B2-42CC-C947-99ED-E31FE780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8DA4E6-C986-0340-93B4-2EEFD98B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95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DAFCFC-9BE2-654B-9B18-045B04C9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A70B5F-BF0A-9A41-8C61-F670B8D6E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D68FA4-C58F-9041-AEC2-DB98315A4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9AF21E0-E0EB-484D-A12F-15E8008D9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0C2580-8A6A-4C4F-A5B6-C0DD0AF352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8A8D01E-DB76-6D49-BE35-A2CB1052F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3CAE3-997F-034F-983B-CECC8FB7B519}" type="datetime1">
              <a:rPr lang="ru-RU" smtClean="0"/>
              <a:t>21.07.2021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99D5D4-7A4C-3141-A1F8-3EF472D2B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68A638A-05CD-674A-8420-21EAAACA2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10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DBC50D-825F-D54D-BFF7-0EB9DE691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7237C2-F7F2-BA42-B41D-10CE4F67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9527-992C-D445-9AE2-5740E117DEBB}" type="datetime1">
              <a:rPr lang="ru-RU" smtClean="0"/>
              <a:t>21.07.2021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64BB46-0907-254C-B7C4-882271C29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8C1CE3B-F7E3-DB4F-A939-695B63C5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1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BC757E3-B08C-5044-9395-05009C9C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33E43-D90D-AE49-8C0D-9AF45FEE0F5A}" type="datetime1">
              <a:rPr lang="ru-RU" smtClean="0"/>
              <a:t>21.07.2021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063A42-6986-1149-AFD5-90FC76400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D91832B-5F7C-AC45-9318-4D037032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58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7A683-941F-7F48-9E73-2D726C55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AB0066-D843-7541-A629-72C647DB6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3FE9553-414F-8C40-A79F-AB1303001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4F7565-CA81-3C44-84C6-6876F40E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1E9A-6F05-114F-A8DB-353BE7288864}" type="datetime1">
              <a:rPr lang="ru-RU" smtClean="0"/>
              <a:t>21.07.2021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3EC9AA-36DF-1D47-A8DF-ED570C2E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1E90DB3-DDC6-FF4E-8998-62FBB0708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9360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39ADE-A935-FA46-B3A8-B13CD7033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528251-DE8B-5C4F-8215-68AB77C1A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E10FD0-1E7C-E045-9D07-98E62F457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F11CC1-FDA4-8A40-8D93-A548E539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8A120-F3F1-E24D-9A7F-D76008A88DD8}" type="datetime1">
              <a:rPr lang="ru-RU" smtClean="0"/>
              <a:t>21.07.2021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3C8A25-432F-5044-9A00-187C73C7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0CB438-2AED-8D46-848D-0D1044BF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703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7D074-63E0-3A44-9903-5B1019C5B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C6FD8E-3B40-B242-B7E3-0BF54D63D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4F376A-B92A-C042-A2BF-75E108FC5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CC170-917E-1142-B3D9-A17882F4B44E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8DE13B-A9EA-EE4C-8AF4-DA5A753C9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DFF8B8-18B0-7F49-89CD-74BC51CB4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3C98A-3C46-9548-B374-F3CFAA7C3F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21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87470-EDA2-144B-B3BA-DB33DA22AD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Trajectory P</a:t>
            </a:r>
            <a:r>
              <a:rPr lang="en-US" b="1" dirty="0" smtClean="0"/>
              <a:t>rediction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3C852A-BB0F-0441-B246-E4446F31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18" y="3853371"/>
            <a:ext cx="7513964" cy="15546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EFEBED8-6BDA-AE4C-9AE1-9942BAF5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516" y="778955"/>
            <a:ext cx="4350968" cy="1537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1CA78-34A2-CA43-877C-7516E3409748}"/>
              </a:ext>
            </a:extLst>
          </p:cNvPr>
          <p:cNvSpPr txBox="1"/>
          <p:nvPr/>
        </p:nvSpPr>
        <p:spPr>
          <a:xfrm>
            <a:off x="7089732" y="5894379"/>
            <a:ext cx="393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</a:t>
            </a:r>
            <a:r>
              <a:rPr lang="en-US" i="1" dirty="0" smtClean="0"/>
              <a:t> </a:t>
            </a:r>
            <a:r>
              <a:rPr lang="en-US" i="1" dirty="0" err="1"/>
              <a:t>Komkov</a:t>
            </a:r>
            <a:r>
              <a:rPr lang="en-US" i="1" dirty="0"/>
              <a:t> </a:t>
            </a:r>
            <a:r>
              <a:rPr lang="en-US" i="1" dirty="0" err="1" smtClean="0"/>
              <a:t>Stepan</a:t>
            </a:r>
            <a:r>
              <a:rPr lang="en-US" i="1" dirty="0"/>
              <a:t>, </a:t>
            </a:r>
            <a:r>
              <a:rPr lang="en-US" i="1" dirty="0" err="1"/>
              <a:t>Petyushko</a:t>
            </a:r>
            <a:r>
              <a:rPr lang="en-US" i="1" dirty="0"/>
              <a:t> Alexander</a:t>
            </a:r>
            <a:endParaRPr lang="ru-RU" i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18B493-475B-6F42-AD65-E39634CA9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69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40" y="4449652"/>
            <a:ext cx="4510309" cy="240834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12" y="2514238"/>
            <a:ext cx="4210493" cy="15585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Agents </a:t>
            </a:r>
            <a:r>
              <a:rPr lang="en-US" b="1" dirty="0" smtClean="0"/>
              <a:t>Interaction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r>
              <a:rPr lang="en-US" sz="2400" b="1" dirty="0"/>
              <a:t>Interaction </a:t>
            </a:r>
            <a:r>
              <a:rPr lang="en-US" sz="2400" b="1" dirty="0" smtClean="0"/>
              <a:t>after </a:t>
            </a:r>
            <a:r>
              <a:rPr lang="en-US" sz="2400" dirty="0"/>
              <a:t>History </a:t>
            </a:r>
            <a:r>
              <a:rPr lang="en-US" sz="2400" dirty="0" smtClean="0"/>
              <a:t>Encoding</a:t>
            </a:r>
            <a:endParaRPr lang="en-US" sz="2400" dirty="0"/>
          </a:p>
          <a:p>
            <a:r>
              <a:rPr lang="en-US" sz="2400" dirty="0" smtClean="0"/>
              <a:t>Social </a:t>
            </a:r>
            <a:r>
              <a:rPr lang="en-US" sz="2400" dirty="0"/>
              <a:t>Pooling </a:t>
            </a:r>
            <a:r>
              <a:rPr lang="en-US" sz="2400" dirty="0" smtClean="0"/>
              <a:t>Method can be applied only once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Various Transformer-based and Graph CNN-based solutions</a:t>
            </a:r>
          </a:p>
          <a:p>
            <a:pPr marL="457200" lvl="1" indent="0" algn="just">
              <a:buNone/>
            </a:pPr>
            <a:endParaRPr lang="en-US" sz="20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10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762015" y="185738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158" y="4449652"/>
            <a:ext cx="3267193" cy="237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6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HD-Map Encoding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There are two major approaches for HD-Map encoding</a:t>
            </a:r>
          </a:p>
          <a:p>
            <a:pPr lvl="1" algn="just"/>
            <a:r>
              <a:rPr lang="en-US" sz="2000" dirty="0"/>
              <a:t>Map </a:t>
            </a:r>
            <a:r>
              <a:rPr lang="en-US" sz="2000" dirty="0" smtClean="0"/>
              <a:t>rasterization</a:t>
            </a:r>
          </a:p>
          <a:p>
            <a:pPr lvl="2" algn="just"/>
            <a:r>
              <a:rPr lang="en-US" sz="1800" dirty="0"/>
              <a:t>We render the whole scene to the multi-channel picture to process with some image-targeted model</a:t>
            </a:r>
          </a:p>
          <a:p>
            <a:pPr lvl="1" algn="just"/>
            <a:r>
              <a:rPr lang="en-US" sz="2000" dirty="0"/>
              <a:t>Map </a:t>
            </a:r>
            <a:r>
              <a:rPr lang="en-US" sz="2000" dirty="0" smtClean="0"/>
              <a:t>vectorization</a:t>
            </a:r>
          </a:p>
          <a:p>
            <a:pPr lvl="2" algn="just"/>
            <a:r>
              <a:rPr lang="en-US" sz="1800" dirty="0"/>
              <a:t>The nature of data is </a:t>
            </a:r>
            <a:r>
              <a:rPr lang="en-US" sz="1800" dirty="0" smtClean="0"/>
              <a:t>scalar</a:t>
            </a:r>
          </a:p>
          <a:p>
            <a:pPr lvl="3" algn="just"/>
            <a:r>
              <a:rPr lang="en-US" sz="1600" dirty="0" smtClean="0"/>
              <a:t>History </a:t>
            </a:r>
            <a:r>
              <a:rPr lang="en-US" sz="1600" dirty="0"/>
              <a:t>is stored as a set of coordinates</a:t>
            </a:r>
          </a:p>
          <a:p>
            <a:pPr lvl="3" algn="just"/>
            <a:r>
              <a:rPr lang="en-US" sz="1600" dirty="0"/>
              <a:t>Even HD-Map is stored not as a picture</a:t>
            </a:r>
          </a:p>
          <a:p>
            <a:pPr lvl="3" algn="just"/>
            <a:r>
              <a:rPr lang="en-US" sz="1600" dirty="0"/>
              <a:t>Lanes are parameterized by uniform key points. The same for road centerlines, traffic lights positions, etc</a:t>
            </a:r>
            <a:r>
              <a:rPr lang="en-US" sz="1600" dirty="0" smtClean="0"/>
              <a:t>.</a:t>
            </a:r>
          </a:p>
          <a:p>
            <a:pPr lvl="2" algn="just"/>
            <a:r>
              <a:rPr lang="en-US" sz="1800" dirty="0"/>
              <a:t>The recent approaches switch to this way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11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089699" y="171560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3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HD-Map Encoding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/>
              <a:t>Map </a:t>
            </a:r>
            <a:r>
              <a:rPr lang="en-US" sz="2400" b="1" dirty="0" smtClean="0"/>
              <a:t>rasterization</a:t>
            </a:r>
          </a:p>
          <a:p>
            <a:pPr algn="just"/>
            <a:r>
              <a:rPr lang="en-US" sz="2400" dirty="0"/>
              <a:t>A wealth of various ways to rasterize HD-Map </a:t>
            </a:r>
            <a:r>
              <a:rPr lang="en-US" sz="2400" dirty="0" smtClean="0"/>
              <a:t>depending on the available </a:t>
            </a:r>
            <a:r>
              <a:rPr lang="en-US" sz="2400" dirty="0" smtClean="0"/>
              <a:t>information</a:t>
            </a:r>
            <a:endParaRPr lang="ru-RU" sz="2400" dirty="0" smtClean="0"/>
          </a:p>
          <a:p>
            <a:pPr algn="just"/>
            <a:endParaRPr lang="ru-RU" sz="2400" dirty="0"/>
          </a:p>
          <a:p>
            <a:pPr algn="just"/>
            <a:endParaRPr lang="ru-RU" sz="2400" dirty="0" smtClean="0"/>
          </a:p>
          <a:p>
            <a:pPr algn="just"/>
            <a:endParaRPr lang="ru-RU" sz="2400" dirty="0"/>
          </a:p>
          <a:p>
            <a:pPr algn="just"/>
            <a:endParaRPr lang="ru-RU" sz="2400" dirty="0" smtClean="0"/>
          </a:p>
          <a:p>
            <a:pPr algn="just"/>
            <a:endParaRPr lang="ru-RU" sz="2400" dirty="0"/>
          </a:p>
          <a:p>
            <a:pPr algn="just"/>
            <a:endParaRPr lang="ru-RU" sz="2400" dirty="0" smtClean="0"/>
          </a:p>
          <a:p>
            <a:pPr algn="just"/>
            <a:r>
              <a:rPr lang="en-US" sz="2400" dirty="0"/>
              <a:t>Further, 2D CNN processes the map to </a:t>
            </a:r>
            <a:r>
              <a:rPr lang="en-US" sz="2400" dirty="0" smtClean="0"/>
              <a:t>obtain the </a:t>
            </a:r>
            <a:r>
              <a:rPr lang="en-US" sz="2400" dirty="0"/>
              <a:t>feature vector of </a:t>
            </a:r>
            <a:r>
              <a:rPr lang="en-US" sz="2400" dirty="0" smtClean="0"/>
              <a:t>the map</a:t>
            </a:r>
            <a:endParaRPr lang="en-US" sz="24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12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089699" y="171560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30" y="3118883"/>
            <a:ext cx="2103776" cy="216727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672" y="3017873"/>
            <a:ext cx="2303611" cy="231983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665" y="2928390"/>
            <a:ext cx="1813645" cy="24988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409" y="3255333"/>
            <a:ext cx="2995581" cy="18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141" y="2714315"/>
            <a:ext cx="3632237" cy="38127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3" y="2596982"/>
            <a:ext cx="5123880" cy="23861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HD-Map Encoding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r>
              <a:rPr lang="en-US" sz="2400" b="1" dirty="0"/>
              <a:t>Map </a:t>
            </a:r>
            <a:r>
              <a:rPr lang="en-US" sz="2400" b="1" dirty="0" smtClean="0"/>
              <a:t>vectorization</a:t>
            </a:r>
          </a:p>
          <a:p>
            <a:r>
              <a:rPr lang="en-US" sz="2400" dirty="0" smtClean="0"/>
              <a:t>Graph CNNs </a:t>
            </a:r>
            <a:r>
              <a:rPr lang="en-US" sz="2400" dirty="0" smtClean="0"/>
              <a:t>mostly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/>
              <a:t>But there are Transformer- and even </a:t>
            </a:r>
            <a:r>
              <a:rPr lang="en-US" sz="2400" dirty="0" smtClean="0"/>
              <a:t>Point </a:t>
            </a:r>
            <a:r>
              <a:rPr lang="en-US" sz="2400" dirty="0" smtClean="0"/>
              <a:t>Cloud-based </a:t>
            </a:r>
            <a:r>
              <a:rPr lang="en-US" sz="2400" dirty="0"/>
              <a:t>methods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13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089699" y="171560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472" y="1423904"/>
            <a:ext cx="3886200" cy="12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6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00" y="2885875"/>
            <a:ext cx="5194193" cy="36543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Blocks Fusion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r>
              <a:rPr lang="en-US" sz="2400" b="1" dirty="0"/>
              <a:t>All three described blocks work together</a:t>
            </a:r>
          </a:p>
          <a:p>
            <a:r>
              <a:rPr lang="en-US" sz="2400" dirty="0"/>
              <a:t>The target is still the same as for the History Encoding block </a:t>
            </a:r>
            <a:r>
              <a:rPr lang="en-US" sz="2400" dirty="0" smtClean="0"/>
              <a:t>– </a:t>
            </a:r>
            <a:r>
              <a:rPr lang="en-US" sz="2400" dirty="0"/>
              <a:t>to output a feature vector for each agent.</a:t>
            </a:r>
          </a:p>
          <a:p>
            <a:r>
              <a:rPr lang="en-US" sz="2400" dirty="0"/>
              <a:t>Based on this vector, a decoder will make a forecast</a:t>
            </a:r>
            <a:endParaRPr lang="en-US" sz="24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14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089699" y="171560"/>
            <a:ext cx="3910915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40981"/>
            <a:ext cx="6534150" cy="26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166" y="2520751"/>
            <a:ext cx="5039833" cy="16700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Trajectory Forecasting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r>
              <a:rPr lang="en-US" sz="2400" b="1" dirty="0"/>
              <a:t>The second one of two obligatory parts of the TP-block</a:t>
            </a:r>
          </a:p>
          <a:p>
            <a:r>
              <a:rPr lang="en-US" sz="2400" b="1" dirty="0"/>
              <a:t>Input</a:t>
            </a:r>
          </a:p>
          <a:p>
            <a:pPr lvl="1"/>
            <a:r>
              <a:rPr lang="en-US" sz="2000" dirty="0"/>
              <a:t>Feature vector per agent</a:t>
            </a:r>
          </a:p>
          <a:p>
            <a:r>
              <a:rPr lang="en-US" sz="2400" b="1" dirty="0"/>
              <a:t>Output</a:t>
            </a:r>
          </a:p>
          <a:p>
            <a:pPr lvl="1"/>
            <a:r>
              <a:rPr lang="en-US" sz="2000" dirty="0"/>
              <a:t>Representation of the future trajectory</a:t>
            </a:r>
          </a:p>
          <a:p>
            <a:pPr lvl="2"/>
            <a:r>
              <a:rPr lang="en-US" sz="1800" dirty="0"/>
              <a:t>Can be represented </a:t>
            </a:r>
            <a:r>
              <a:rPr lang="en-US" sz="1800" dirty="0" smtClean="0"/>
              <a:t>as a scalar data (future coordinates)</a:t>
            </a:r>
          </a:p>
          <a:p>
            <a:pPr lvl="3"/>
            <a:r>
              <a:rPr lang="en-US" sz="1600" dirty="0" smtClean="0"/>
              <a:t>Prediction by the Fully-Connected layer for example</a:t>
            </a:r>
          </a:p>
          <a:p>
            <a:pPr lvl="2"/>
            <a:r>
              <a:rPr lang="en-US" sz="1800" dirty="0"/>
              <a:t>Can be also represented as a drawing of the future </a:t>
            </a:r>
            <a:r>
              <a:rPr lang="en-US" sz="1800" dirty="0" smtClean="0"/>
              <a:t>trajectory</a:t>
            </a:r>
          </a:p>
          <a:p>
            <a:endParaRPr lang="en-US" sz="2600" dirty="0"/>
          </a:p>
          <a:p>
            <a:r>
              <a:rPr lang="en-US" sz="2600" dirty="0"/>
              <a:t>We can predict the full future trajectory once or do it in an autoregressive manner</a:t>
            </a:r>
            <a:endParaRPr lang="en-US" sz="2600" dirty="0" smtClean="0"/>
          </a:p>
          <a:p>
            <a:pPr lvl="2"/>
            <a:endParaRPr lang="en-US" sz="1800" dirty="0"/>
          </a:p>
          <a:p>
            <a:endParaRPr lang="en-US" sz="32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15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31778" y="1109860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745" y="4219732"/>
            <a:ext cx="4111255" cy="250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Diversity Prediction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/>
              <a:t>The future is not </a:t>
            </a:r>
            <a:r>
              <a:rPr lang="en-US" sz="2400" b="1" dirty="0" smtClean="0"/>
              <a:t>deterministic</a:t>
            </a:r>
          </a:p>
          <a:p>
            <a:pPr algn="just"/>
            <a:r>
              <a:rPr lang="en-US" sz="2400" dirty="0" smtClean="0"/>
              <a:t>There </a:t>
            </a:r>
            <a:r>
              <a:rPr lang="en-US" sz="2400" dirty="0"/>
              <a:t>are several possible </a:t>
            </a:r>
            <a:r>
              <a:rPr lang="en-US" sz="2400" dirty="0" smtClean="0"/>
              <a:t>scenarios</a:t>
            </a:r>
          </a:p>
          <a:p>
            <a:pPr lvl="1" algn="just"/>
            <a:r>
              <a:rPr lang="en-US" sz="2000" dirty="0"/>
              <a:t>We need to predict them</a:t>
            </a:r>
            <a:endParaRPr lang="en-US" sz="2000" dirty="0" smtClean="0"/>
          </a:p>
          <a:p>
            <a:pPr algn="just"/>
            <a:r>
              <a:rPr lang="en-US" sz="2400" dirty="0"/>
              <a:t>There are four common types of diversity prediction:</a:t>
            </a:r>
          </a:p>
          <a:p>
            <a:pPr lvl="1" algn="just"/>
            <a:r>
              <a:rPr lang="en-US" sz="2000" dirty="0"/>
              <a:t>Multi-prediction</a:t>
            </a:r>
          </a:p>
          <a:p>
            <a:pPr lvl="1" algn="just"/>
            <a:r>
              <a:rPr lang="en-US" sz="2000" dirty="0"/>
              <a:t>Sampling-based</a:t>
            </a:r>
          </a:p>
          <a:p>
            <a:pPr lvl="1" algn="just"/>
            <a:r>
              <a:rPr lang="en-US" sz="2000" dirty="0"/>
              <a:t>Anchor-based</a:t>
            </a:r>
          </a:p>
          <a:p>
            <a:pPr lvl="1" algn="just"/>
            <a:r>
              <a:rPr lang="en-US" sz="2000" dirty="0"/>
              <a:t>Goal-oriented</a:t>
            </a:r>
            <a:endParaRPr lang="en-US" sz="20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16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31778" y="1908136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347" y="2934736"/>
            <a:ext cx="2758695" cy="322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4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Prediction of Possible Trajectories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Some of Trajectory Forecasting methods are inseparable with Diversity </a:t>
            </a:r>
            <a:r>
              <a:rPr lang="en-US" sz="2400" dirty="0" smtClean="0"/>
              <a:t>Prediction</a:t>
            </a:r>
          </a:p>
          <a:p>
            <a:pPr lvl="1" algn="just"/>
            <a:r>
              <a:rPr lang="en-US" sz="2000" dirty="0" smtClean="0"/>
              <a:t>Note </a:t>
            </a:r>
            <a:r>
              <a:rPr lang="en-US" sz="2000" dirty="0"/>
              <a:t>that we can predict only one trajectory using any Diversity Prediction </a:t>
            </a:r>
            <a:r>
              <a:rPr lang="en-US" sz="2000" dirty="0" smtClean="0"/>
              <a:t>method</a:t>
            </a:r>
            <a:r>
              <a:rPr lang="ru-RU" sz="2000" dirty="0" smtClean="0"/>
              <a:t> </a:t>
            </a:r>
            <a:r>
              <a:rPr lang="en-US" sz="2000" dirty="0" smtClean="0"/>
              <a:t>by </a:t>
            </a:r>
            <a:r>
              <a:rPr lang="en-US" sz="2000" dirty="0"/>
              <a:t>getting the most probable one</a:t>
            </a:r>
            <a:endParaRPr lang="en-US" sz="20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That is why we will consider </a:t>
            </a:r>
            <a:r>
              <a:rPr lang="en-US" sz="2400" dirty="0" smtClean="0"/>
              <a:t>these </a:t>
            </a:r>
            <a:r>
              <a:rPr lang="en-US" sz="2400" dirty="0"/>
              <a:t>two blocks together</a:t>
            </a:r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17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31778" y="1084522"/>
            <a:ext cx="1245687" cy="14388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5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Prediction of Possible Trajectories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BBE42D-4825-2849-9942-2117BB372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9527"/>
                <a:ext cx="7639493" cy="4417436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400" b="1" dirty="0" smtClean="0"/>
                  <a:t>Multi-prediction</a:t>
                </a:r>
              </a:p>
              <a:p>
                <a:pPr algn="just"/>
                <a:r>
                  <a:rPr lang="en-US" sz="2400" dirty="0"/>
                  <a:t>Prediction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trajectories during training with gradients flow only through the nearest to Ground </a:t>
                </a:r>
                <a:r>
                  <a:rPr lang="en-US" sz="2400" dirty="0" smtClean="0"/>
                  <a:t>Truth trajectory</a:t>
                </a:r>
                <a:endParaRPr lang="en-US" sz="2400" dirty="0"/>
              </a:p>
              <a:p>
                <a:pPr algn="just"/>
                <a:r>
                  <a:rPr lang="en-US" sz="2400" dirty="0"/>
                  <a:t>Need additional tricks to avoid trivial solutions like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equal predictions 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400" dirty="0"/>
                  <a:t> garbage predictions</a:t>
                </a:r>
              </a:p>
              <a:p>
                <a:pPr algn="just"/>
                <a:endParaRPr lang="en-US" sz="2400" dirty="0" smtClean="0"/>
              </a:p>
              <a:p>
                <a:pPr algn="just"/>
                <a:endParaRPr lang="en-US" sz="2400" dirty="0" smtClean="0"/>
              </a:p>
              <a:p>
                <a:pPr algn="just"/>
                <a:endParaRPr lang="en-US" sz="2400" dirty="0"/>
              </a:p>
              <a:p>
                <a:pPr algn="just"/>
                <a:endParaRPr lang="en-US" sz="24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5BBE42D-4825-2849-9942-2117BB372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9527"/>
                <a:ext cx="7639493" cy="4417436"/>
              </a:xfrm>
              <a:blipFill>
                <a:blip r:embed="rId2"/>
                <a:stretch>
                  <a:fillRect l="-1117" t="-1934" r="-11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18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31778" y="1084522"/>
            <a:ext cx="1245687" cy="14388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716" y="3908968"/>
            <a:ext cx="5676567" cy="281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7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59" y="5317038"/>
            <a:ext cx="7040083" cy="15409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Prediction of </a:t>
            </a:r>
            <a:r>
              <a:rPr lang="en-US" b="1" dirty="0"/>
              <a:t>Possible Trajectories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/>
              <a:t>Sampling-based</a:t>
            </a:r>
          </a:p>
          <a:p>
            <a:pPr algn="just"/>
            <a:r>
              <a:rPr lang="en-US" sz="2400" dirty="0"/>
              <a:t>A canonical example is a </a:t>
            </a:r>
            <a:r>
              <a:rPr lang="en-US" sz="2400" dirty="0" smtClean="0"/>
              <a:t>Bivariate Gaussian </a:t>
            </a:r>
            <a:r>
              <a:rPr lang="en-US" sz="2400" dirty="0"/>
              <a:t>prediction</a:t>
            </a:r>
          </a:p>
          <a:p>
            <a:pPr lvl="1" algn="just"/>
            <a:r>
              <a:rPr lang="en-US" sz="2000" dirty="0"/>
              <a:t>We consider movement in each timestamp as an instance of a random variable with bivariate Gaussian </a:t>
            </a:r>
            <a:r>
              <a:rPr lang="en-US" sz="2000" dirty="0" smtClean="0"/>
              <a:t>distribution</a:t>
            </a:r>
          </a:p>
          <a:p>
            <a:pPr lvl="1" algn="just"/>
            <a:r>
              <a:rPr lang="en-US" sz="2000" dirty="0"/>
              <a:t>During the training, we optimize means, standard deviations and correlation coefficient by the negative log-</a:t>
            </a:r>
            <a:r>
              <a:rPr lang="en-US" sz="2000" dirty="0" err="1"/>
              <a:t>Likehood</a:t>
            </a:r>
            <a:r>
              <a:rPr lang="en-US" sz="2000" dirty="0"/>
              <a:t> loss</a:t>
            </a:r>
          </a:p>
          <a:p>
            <a:pPr lvl="1" algn="just"/>
            <a:r>
              <a:rPr lang="en-US" sz="2000" dirty="0"/>
              <a:t>During the inference, we sample movement for each timestamp from the predicted parameters for this timestamp</a:t>
            </a:r>
            <a:endParaRPr lang="en-US" sz="2000" dirty="0" smtClean="0"/>
          </a:p>
          <a:p>
            <a:pPr lvl="1" algn="just"/>
            <a:endParaRPr lang="en-US" sz="2000" dirty="0" smtClean="0"/>
          </a:p>
          <a:p>
            <a:pPr algn="just"/>
            <a:r>
              <a:rPr lang="en-US" sz="2400" dirty="0"/>
              <a:t>Cases with the discrete distribution belong to Anchor-based Diversity Prediction in our dichotomy</a:t>
            </a:r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19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31778" y="1084522"/>
            <a:ext cx="1245687" cy="14388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9788" y="2885875"/>
            <a:ext cx="2668438" cy="358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2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Common Trajectory Prediction (TP) block scheme</a:t>
            </a:r>
            <a:endParaRPr lang="en-US" sz="4000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7414"/>
            <a:ext cx="10515600" cy="4417436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Encoding part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Decoding </a:t>
            </a:r>
            <a:r>
              <a:rPr lang="en-US" dirty="0"/>
              <a:t>part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2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71" y="1759527"/>
            <a:ext cx="7043057" cy="4307889"/>
          </a:xfrm>
          <a:prstGeom prst="rect">
            <a:avLst/>
          </a:prstGeom>
        </p:spPr>
      </p:pic>
      <p:sp>
        <p:nvSpPr>
          <p:cNvPr id="5" name="Левая фигурная скобка 4"/>
          <p:cNvSpPr/>
          <p:nvPr/>
        </p:nvSpPr>
        <p:spPr>
          <a:xfrm>
            <a:off x="3444949" y="1690688"/>
            <a:ext cx="1644122" cy="1307693"/>
          </a:xfrm>
          <a:prstGeom prst="leftBrace">
            <a:avLst>
              <a:gd name="adj1" fmla="val 8333"/>
              <a:gd name="adj2" fmla="val 53794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Левая фигурная скобка 7"/>
          <p:cNvSpPr/>
          <p:nvPr/>
        </p:nvSpPr>
        <p:spPr>
          <a:xfrm>
            <a:off x="3444949" y="3259625"/>
            <a:ext cx="2948763" cy="2876630"/>
          </a:xfrm>
          <a:prstGeom prst="leftBrace">
            <a:avLst>
              <a:gd name="adj1" fmla="val 8333"/>
              <a:gd name="adj2" fmla="val 3965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34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Prediction of </a:t>
            </a:r>
            <a:r>
              <a:rPr lang="en-US" b="1" dirty="0"/>
              <a:t>Possible Trajectories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600" b="1" dirty="0" smtClean="0"/>
              <a:t>Anchor-based</a:t>
            </a:r>
          </a:p>
          <a:p>
            <a:pPr algn="just"/>
            <a:r>
              <a:rPr lang="en-US" sz="2600" dirty="0"/>
              <a:t>We assign probabilities for some predefined set of possible trajectories</a:t>
            </a:r>
          </a:p>
          <a:p>
            <a:pPr lvl="1" algn="just"/>
            <a:r>
              <a:rPr lang="en-US" sz="2200" dirty="0"/>
              <a:t>We can take the K most probable trajectories but they are close to each other usually</a:t>
            </a:r>
          </a:p>
          <a:p>
            <a:pPr lvl="1" algn="just"/>
            <a:r>
              <a:rPr lang="en-US" sz="2200" dirty="0"/>
              <a:t>Therefore, various tricks are used to prevent </a:t>
            </a:r>
            <a:r>
              <a:rPr lang="en-US" sz="2200" dirty="0" smtClean="0"/>
              <a:t>it</a:t>
            </a:r>
          </a:p>
          <a:p>
            <a:pPr algn="just"/>
            <a:r>
              <a:rPr lang="en-US" sz="2600" dirty="0"/>
              <a:t>An anchor set can be generated by clustering of the training trajectories (average trajectory from each cluster)</a:t>
            </a:r>
          </a:p>
          <a:p>
            <a:pPr algn="just"/>
            <a:r>
              <a:rPr lang="en-US" sz="2600" dirty="0"/>
              <a:t>The anchor set can also be generated by some rules for possible trajectories</a:t>
            </a:r>
          </a:p>
          <a:p>
            <a:pPr lvl="1" algn="just"/>
            <a:r>
              <a:rPr lang="en-US" sz="2200" dirty="0"/>
              <a:t>As an expansion of this idea, the set may be generated dynamically based on the agent velocity</a:t>
            </a:r>
          </a:p>
          <a:p>
            <a:pPr algn="just"/>
            <a:r>
              <a:rPr lang="en-US" sz="2600" dirty="0"/>
              <a:t>The mix of these sets performs the best</a:t>
            </a:r>
          </a:p>
          <a:p>
            <a:pPr algn="just"/>
            <a:endParaRPr lang="en-US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31778" y="1084522"/>
            <a:ext cx="1245687" cy="14388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852" y="2683023"/>
            <a:ext cx="2162954" cy="192848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337" y="4611503"/>
            <a:ext cx="2422463" cy="22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032" y="3750696"/>
            <a:ext cx="4665587" cy="260757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Prediction of </a:t>
            </a:r>
            <a:r>
              <a:rPr lang="en-US" b="1" dirty="0"/>
              <a:t>Possible Trajectories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Goal-oriented</a:t>
            </a:r>
          </a:p>
          <a:p>
            <a:pPr algn="just"/>
            <a:r>
              <a:rPr lang="en-US" sz="2400" dirty="0"/>
              <a:t>We do not predict trajectory itself but predict the target destinations of agents</a:t>
            </a:r>
          </a:p>
          <a:p>
            <a:pPr algn="just"/>
            <a:r>
              <a:rPr lang="en-US" sz="2400" dirty="0"/>
              <a:t>Thus, we need an additional block that restores trajectories to the selected points</a:t>
            </a:r>
          </a:p>
          <a:p>
            <a:pPr algn="just"/>
            <a:r>
              <a:rPr lang="en-US" sz="2400" dirty="0"/>
              <a:t>The common realization can be described as follows: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/>
              <a:t>Assigning the probabilities of being the destination point to some points on the scene</a:t>
            </a:r>
          </a:p>
          <a:p>
            <a:pPr lvl="2" algn="just"/>
            <a:r>
              <a:rPr lang="en-US" sz="1800" dirty="0"/>
              <a:t>We can assign probabilities to all nearest points in the scene</a:t>
            </a:r>
          </a:p>
          <a:p>
            <a:pPr lvl="2" algn="just"/>
            <a:r>
              <a:rPr lang="en-US" sz="1800" dirty="0"/>
              <a:t>We can assign probabilities to points in the drivable area only</a:t>
            </a:r>
          </a:p>
          <a:p>
            <a:pPr lvl="2" algn="just"/>
            <a:r>
              <a:rPr lang="en-US" sz="1800" dirty="0"/>
              <a:t>Points lattice also varies: it can be regular or can be related with lanes from HD-Map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/>
              <a:t>Choosing K diverse target points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/>
              <a:t>Trajectories reconstruction to these points </a:t>
            </a:r>
            <a:endParaRPr lang="en-US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31778" y="1084521"/>
            <a:ext cx="1245687" cy="22624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31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1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592" y="1986974"/>
            <a:ext cx="3161449" cy="373452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635" y="5608283"/>
            <a:ext cx="4067365" cy="12497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Classical </a:t>
            </a:r>
            <a:r>
              <a:rPr lang="en-US" b="1" dirty="0" smtClean="0"/>
              <a:t>Baseline: </a:t>
            </a:r>
            <a:r>
              <a:rPr lang="en-US" b="1" dirty="0"/>
              <a:t>Social LSTM 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281" y="1500781"/>
            <a:ext cx="7639493" cy="4593696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History Encoding: </a:t>
            </a:r>
            <a:r>
              <a:rPr lang="en-US" sz="2400" dirty="0"/>
              <a:t>LSTMs with shared weights process trajectory (2-valued scalar input</a:t>
            </a:r>
            <a:r>
              <a:rPr lang="en-US" sz="2400" dirty="0" smtClean="0"/>
              <a:t>) of </a:t>
            </a:r>
            <a:r>
              <a:rPr lang="en-US" sz="2400" dirty="0"/>
              <a:t>each agent independently in an autoregressive </a:t>
            </a:r>
            <a:r>
              <a:rPr lang="en-US" sz="2400" dirty="0" smtClean="0"/>
              <a:t>manner</a:t>
            </a:r>
          </a:p>
          <a:p>
            <a:pPr lvl="1" algn="just"/>
            <a:r>
              <a:rPr lang="en-US" sz="2000" dirty="0"/>
              <a:t>Hidden states are concatenated with the context feature vector during each iteration </a:t>
            </a:r>
            <a:endParaRPr lang="en-US" sz="2000" dirty="0" smtClean="0"/>
          </a:p>
          <a:p>
            <a:pPr algn="just"/>
            <a:r>
              <a:rPr lang="en-US" sz="2400" b="1" dirty="0" smtClean="0"/>
              <a:t>Agents </a:t>
            </a:r>
            <a:r>
              <a:rPr lang="en-US" sz="2400" b="1" dirty="0"/>
              <a:t>Interaction: </a:t>
            </a:r>
            <a:r>
              <a:rPr lang="en-US" sz="2400" dirty="0"/>
              <a:t>Social Max-Pooling mechanism</a:t>
            </a:r>
          </a:p>
          <a:p>
            <a:pPr lvl="1" algn="just"/>
            <a:r>
              <a:rPr lang="en-US" sz="2000" dirty="0"/>
              <a:t>Hidden feature vectors of the agents are placed according to agents coordinates </a:t>
            </a:r>
          </a:p>
          <a:p>
            <a:pPr lvl="1" algn="just"/>
            <a:r>
              <a:rPr lang="en-US" sz="2000" dirty="0"/>
              <a:t>For each agent, we construct a feature vector of the surrounding context using these feature vectors and their relative </a:t>
            </a:r>
            <a:r>
              <a:rPr lang="en-US" sz="2000" dirty="0" smtClean="0"/>
              <a:t>positions</a:t>
            </a:r>
          </a:p>
          <a:p>
            <a:pPr algn="just"/>
            <a:r>
              <a:rPr lang="en-US" sz="2400" b="1" dirty="0"/>
              <a:t>Trajectory Forecasting:</a:t>
            </a:r>
            <a:r>
              <a:rPr lang="en-US" sz="2400" dirty="0"/>
              <a:t> LSTMs with shared weights forecast the trajectory of each agent </a:t>
            </a:r>
            <a:r>
              <a:rPr lang="en-US" sz="2400" dirty="0" smtClean="0"/>
              <a:t>independently</a:t>
            </a:r>
            <a:r>
              <a:rPr lang="en-US" sz="2400" dirty="0"/>
              <a:t> in an autoregressive </a:t>
            </a:r>
            <a:r>
              <a:rPr lang="en-US" sz="2400" dirty="0" smtClean="0"/>
              <a:t>manner</a:t>
            </a:r>
          </a:p>
          <a:p>
            <a:pPr algn="just"/>
            <a:r>
              <a:rPr lang="en-US" sz="2400" b="1" dirty="0"/>
              <a:t>Diversity Prediction: </a:t>
            </a:r>
            <a:r>
              <a:rPr lang="en-US" sz="2400" dirty="0"/>
              <a:t>bivariate Gaussian distribution </a:t>
            </a:r>
            <a:r>
              <a:rPr lang="en-US" sz="2400" dirty="0" smtClean="0"/>
              <a:t>sampling</a:t>
            </a:r>
            <a:endParaRPr lang="en-US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013" y="68839"/>
            <a:ext cx="1910606" cy="18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4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3" y="1495653"/>
            <a:ext cx="4910667" cy="153620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 example of SOTA </a:t>
            </a:r>
            <a:r>
              <a:rPr lang="en-US" b="1" dirty="0" smtClean="0"/>
              <a:t>solution: </a:t>
            </a:r>
            <a:r>
              <a:rPr lang="en-US" b="1" dirty="0" err="1" smtClean="0"/>
              <a:t>LaneGCN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27726"/>
            <a:ext cx="7332133" cy="4417436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/>
              <a:t>History Encoding: </a:t>
            </a:r>
            <a:r>
              <a:rPr lang="en-US" sz="2400" dirty="0"/>
              <a:t>1D-ResNets with shared weights encode agents trajectories </a:t>
            </a:r>
            <a:r>
              <a:rPr lang="en-US" sz="2400" dirty="0" smtClean="0"/>
              <a:t>independently</a:t>
            </a:r>
          </a:p>
          <a:p>
            <a:pPr algn="just"/>
            <a:r>
              <a:rPr lang="en-US" sz="2400" b="1" dirty="0"/>
              <a:t>HD-Map and Agents </a:t>
            </a:r>
            <a:r>
              <a:rPr lang="en-US" sz="2400" b="1" dirty="0" smtClean="0"/>
              <a:t>Interaction: </a:t>
            </a:r>
            <a:endParaRPr lang="en-US" sz="2400" dirty="0" smtClean="0"/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Graph CNN </a:t>
            </a:r>
            <a:r>
              <a:rPr lang="en-US" sz="2000" dirty="0"/>
              <a:t>encodes HD-Map </a:t>
            </a:r>
            <a:r>
              <a:rPr lang="en-US" sz="2000" dirty="0" smtClean="0"/>
              <a:t>graph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/>
              <a:t>Agents states influence lanes states by attention </a:t>
            </a:r>
            <a:r>
              <a:rPr lang="en-US" sz="2000" dirty="0" smtClean="0"/>
              <a:t>mechanism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/>
              <a:t>Lanes update </a:t>
            </a:r>
            <a:r>
              <a:rPr lang="en-US" sz="2000" dirty="0" smtClean="0"/>
              <a:t>their </a:t>
            </a:r>
            <a:r>
              <a:rPr lang="en-US" sz="2000" dirty="0"/>
              <a:t>states by another Graph </a:t>
            </a:r>
            <a:r>
              <a:rPr lang="en-US" sz="2000" dirty="0" smtClean="0"/>
              <a:t>CNN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Lanes </a:t>
            </a:r>
            <a:r>
              <a:rPr lang="en-US" sz="2000" dirty="0"/>
              <a:t>states influence </a:t>
            </a:r>
            <a:r>
              <a:rPr lang="en-US" sz="2000" dirty="0" smtClean="0"/>
              <a:t>agents </a:t>
            </a:r>
            <a:r>
              <a:rPr lang="en-US" sz="2000" dirty="0"/>
              <a:t>states by attention mechanism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Agents </a:t>
            </a:r>
            <a:r>
              <a:rPr lang="en-US" sz="2000" dirty="0"/>
              <a:t>states influence </a:t>
            </a:r>
            <a:r>
              <a:rPr lang="en-US" sz="2000" dirty="0" smtClean="0"/>
              <a:t>each other by </a:t>
            </a:r>
            <a:r>
              <a:rPr lang="en-US" sz="2000" dirty="0"/>
              <a:t>attention </a:t>
            </a:r>
            <a:r>
              <a:rPr lang="en-US" sz="2000" dirty="0" smtClean="0"/>
              <a:t>mechanism</a:t>
            </a:r>
          </a:p>
          <a:p>
            <a:pPr algn="just"/>
            <a:r>
              <a:rPr lang="en-US" sz="2400" b="1" dirty="0"/>
              <a:t>Trajectory Forecasting and Diversity </a:t>
            </a:r>
            <a:r>
              <a:rPr lang="en-US" sz="2400" b="1" dirty="0" smtClean="0"/>
              <a:t>Prediction</a:t>
            </a:r>
            <a:r>
              <a:rPr lang="en-US" sz="2400" b="1" dirty="0"/>
              <a:t>: </a:t>
            </a:r>
            <a:r>
              <a:rPr lang="en-US" sz="2400" dirty="0"/>
              <a:t>Separate 1D-ResNets with shared weights predict trajectories for each agent</a:t>
            </a:r>
          </a:p>
          <a:p>
            <a:pPr lvl="1" algn="just"/>
            <a:r>
              <a:rPr lang="en-US" sz="2000" dirty="0"/>
              <a:t>Each </a:t>
            </a:r>
            <a:r>
              <a:rPr lang="en-US" sz="2000" dirty="0" err="1"/>
              <a:t>ResNet</a:t>
            </a:r>
            <a:r>
              <a:rPr lang="en-US" sz="2000" dirty="0"/>
              <a:t> has several heads that predict multiple trajectories at once</a:t>
            </a:r>
          </a:p>
          <a:p>
            <a:pPr lvl="1" algn="just"/>
            <a:r>
              <a:rPr lang="en-US" sz="2000" dirty="0"/>
              <a:t>The whole trajectory is forecasted at once by </a:t>
            </a:r>
            <a:r>
              <a:rPr lang="en-US" sz="2000" dirty="0" smtClean="0"/>
              <a:t>a big </a:t>
            </a:r>
            <a:r>
              <a:rPr lang="en-US" sz="2000" dirty="0"/>
              <a:t>fully connected layer</a:t>
            </a:r>
            <a:endParaRPr lang="en-US" sz="16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32" y="3248554"/>
            <a:ext cx="4910667" cy="20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3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Our task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We concentrate on three blocks: </a:t>
            </a:r>
            <a:r>
              <a:rPr lang="en-US" sz="2400" b="1" dirty="0"/>
              <a:t>History Encoding </a:t>
            </a:r>
            <a:r>
              <a:rPr lang="en-US" sz="2400" dirty="0"/>
              <a:t>and </a:t>
            </a:r>
            <a:r>
              <a:rPr lang="en-US" sz="2400" b="1" dirty="0"/>
              <a:t>Trajectory Forecasting </a:t>
            </a:r>
            <a:r>
              <a:rPr lang="en-US" sz="2400" dirty="0"/>
              <a:t>(necessary blocks) and </a:t>
            </a:r>
            <a:r>
              <a:rPr lang="en-US" sz="2400" b="1" dirty="0" smtClean="0"/>
              <a:t>Agents </a:t>
            </a:r>
            <a:r>
              <a:rPr lang="en-US" sz="2400" b="1" dirty="0"/>
              <a:t>Interaction</a:t>
            </a:r>
          </a:p>
          <a:p>
            <a:pPr algn="just"/>
            <a:r>
              <a:rPr lang="en-US" sz="2400" dirty="0"/>
              <a:t>HD-Map Encoding is too complex and computationally expensive. At the same time, there is only a small margin between methods with and without HD-Map</a:t>
            </a:r>
          </a:p>
          <a:p>
            <a:pPr lvl="1" algn="just"/>
            <a:r>
              <a:rPr lang="en-US" sz="2000" dirty="0"/>
              <a:t>Trajectories of other agents allow to implicitly restore scene map</a:t>
            </a:r>
          </a:p>
          <a:p>
            <a:pPr algn="just"/>
            <a:r>
              <a:rPr lang="en-US" sz="2400" dirty="0"/>
              <a:t>Good Diversity Prediction depends on good HD-Map encoding</a:t>
            </a:r>
          </a:p>
          <a:p>
            <a:pPr algn="just"/>
            <a:r>
              <a:rPr lang="en-US" sz="2400" dirty="0"/>
              <a:t>Good Diversity Prediction is impossible without good Trajectory Forecasting</a:t>
            </a:r>
          </a:p>
          <a:p>
            <a:pPr algn="just"/>
            <a:r>
              <a:rPr lang="en-US" sz="2400" dirty="0"/>
              <a:t>So the chosen three blocks are the main blocks in our opinion</a:t>
            </a:r>
            <a:endParaRPr lang="en-US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31778" y="202853"/>
            <a:ext cx="2583013" cy="14878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" r="19204" b="31751"/>
          <a:stretch/>
        </p:blipFill>
        <p:spPr>
          <a:xfrm>
            <a:off x="6379535" y="1937158"/>
            <a:ext cx="5796000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1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History Encoding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759527"/>
            <a:ext cx="6696740" cy="4417436"/>
          </a:xfrm>
        </p:spPr>
        <p:txBody>
          <a:bodyPr>
            <a:normAutofit/>
          </a:bodyPr>
          <a:lstStyle/>
          <a:p>
            <a:r>
              <a:rPr lang="en-US" sz="2400" b="1" dirty="0"/>
              <a:t>One of two obligatory parts of the </a:t>
            </a:r>
            <a:r>
              <a:rPr lang="en-US" sz="2400" b="1" dirty="0" smtClean="0"/>
              <a:t>TP-block</a:t>
            </a:r>
          </a:p>
          <a:p>
            <a:r>
              <a:rPr lang="en-US" sz="2400" b="1" dirty="0" smtClean="0"/>
              <a:t>Input:</a:t>
            </a:r>
          </a:p>
          <a:p>
            <a:pPr lvl="1"/>
            <a:r>
              <a:rPr lang="en-US" sz="2000" b="1" dirty="0"/>
              <a:t>Always</a:t>
            </a:r>
            <a:r>
              <a:rPr lang="en-US" sz="2000" dirty="0"/>
              <a:t> receives </a:t>
            </a:r>
            <a:r>
              <a:rPr lang="en-US" sz="2000" b="1" dirty="0"/>
              <a:t>history of known positions </a:t>
            </a:r>
            <a:r>
              <a:rPr lang="en-US" sz="2000" dirty="0"/>
              <a:t>of each agent during the last N </a:t>
            </a:r>
            <a:r>
              <a:rPr lang="en-US" sz="2000" dirty="0" smtClean="0"/>
              <a:t>timestamps</a:t>
            </a:r>
          </a:p>
          <a:p>
            <a:pPr lvl="2"/>
            <a:r>
              <a:rPr lang="en-US" sz="1600" dirty="0"/>
              <a:t>With some missed observations maybe</a:t>
            </a:r>
            <a:endParaRPr lang="en-US" sz="1600" dirty="0" smtClean="0"/>
          </a:p>
          <a:p>
            <a:pPr lvl="1"/>
            <a:r>
              <a:rPr lang="en-US" sz="2000" dirty="0"/>
              <a:t>May also receive other agent meta-information:</a:t>
            </a:r>
          </a:p>
          <a:p>
            <a:pPr lvl="1"/>
            <a:r>
              <a:rPr lang="en-US" sz="2000" dirty="0"/>
              <a:t>Agent type: vehicle, cyclist, human, etc.</a:t>
            </a:r>
          </a:p>
          <a:p>
            <a:pPr lvl="1"/>
            <a:r>
              <a:rPr lang="en-US" sz="2000" dirty="0"/>
              <a:t>Agent movement: velocity, acceleration, etc.</a:t>
            </a:r>
          </a:p>
          <a:p>
            <a:pPr lvl="1"/>
            <a:r>
              <a:rPr lang="en-US" sz="2000" dirty="0"/>
              <a:t>Agent state: heading, width, length, etc.</a:t>
            </a:r>
          </a:p>
          <a:p>
            <a:pPr lvl="1"/>
            <a:r>
              <a:rPr lang="en-US" sz="2000" dirty="0"/>
              <a:t>Agent signals: turn signals, stop-lights, etc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/>
              <a:t>Any other possible agent information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3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22313" y="185738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787" y="2654669"/>
            <a:ext cx="4990214" cy="1690122"/>
          </a:xfrm>
          <a:prstGeom prst="rect">
            <a:avLst/>
          </a:prstGeom>
        </p:spPr>
      </p:pic>
      <p:sp>
        <p:nvSpPr>
          <p:cNvPr id="10" name="Правая фигурная скобка 9"/>
          <p:cNvSpPr/>
          <p:nvPr/>
        </p:nvSpPr>
        <p:spPr>
          <a:xfrm>
            <a:off x="6202326" y="4231757"/>
            <a:ext cx="921488" cy="1297173"/>
          </a:xfrm>
          <a:prstGeom prst="rightBrace">
            <a:avLst>
              <a:gd name="adj1" fmla="val 8333"/>
              <a:gd name="adj2" fmla="val 3794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7201788" y="4361807"/>
            <a:ext cx="4747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be provided for each timestamp depending on the nature of the characteristic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323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655" y="2962940"/>
            <a:ext cx="6114345" cy="346791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History Encoding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r>
              <a:rPr lang="en-US" sz="2400" dirty="0"/>
              <a:t>Ways of </a:t>
            </a:r>
            <a:r>
              <a:rPr lang="en-US" sz="2400" dirty="0" smtClean="0"/>
              <a:t>realization</a:t>
            </a:r>
          </a:p>
          <a:p>
            <a:pPr lvl="1" algn="just"/>
            <a:r>
              <a:rPr lang="en-US" sz="2000" dirty="0"/>
              <a:t>Since the number of observations is limited, we can apply ordinary Multi-Layer Perceptron or 1D-Convolutional Neural </a:t>
            </a:r>
            <a:r>
              <a:rPr lang="en-US" sz="2000" dirty="0" smtClean="0"/>
              <a:t>Network</a:t>
            </a:r>
          </a:p>
          <a:p>
            <a:pPr lvl="1" algn="just"/>
            <a:r>
              <a:rPr lang="en-US" sz="2000" dirty="0"/>
              <a:t>1 instance = 1 </a:t>
            </a:r>
            <a:r>
              <a:rPr lang="en-US" sz="2000" dirty="0" smtClean="0"/>
              <a:t>trajectory</a:t>
            </a:r>
          </a:p>
          <a:p>
            <a:pPr lvl="2" algn="just"/>
            <a:r>
              <a:rPr lang="en-US" sz="1600" dirty="0"/>
              <a:t>Trajectories are processed independently at this point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4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22313" y="185738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00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735" y="2786091"/>
            <a:ext cx="4607089" cy="196495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History Encoding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However</a:t>
            </a:r>
            <a:r>
              <a:rPr lang="en-US" sz="2400" dirty="0"/>
              <a:t>, the nature of data is sequential</a:t>
            </a:r>
          </a:p>
          <a:p>
            <a:pPr lvl="1"/>
            <a:r>
              <a:rPr lang="en-US" sz="2000" dirty="0"/>
              <a:t>That is why most of the solutions use LSTM for </a:t>
            </a:r>
            <a:r>
              <a:rPr lang="en-US" sz="2000" dirty="0" smtClean="0"/>
              <a:t>history encoding</a:t>
            </a:r>
            <a:endParaRPr lang="en-US" sz="2000" dirty="0"/>
          </a:p>
          <a:p>
            <a:pPr lvl="1"/>
            <a:r>
              <a:rPr lang="en-US" sz="2000" dirty="0"/>
              <a:t>An increasing number of works use Transformer-based solutions for </a:t>
            </a:r>
            <a:r>
              <a:rPr lang="en-US" sz="2000" dirty="0" smtClean="0"/>
              <a:t>encoding</a:t>
            </a:r>
          </a:p>
          <a:p>
            <a:pPr lvl="2"/>
            <a:r>
              <a:rPr lang="en-US" sz="1600" dirty="0"/>
              <a:t>The state-of-the-art (SOTA) architecture for  processing of sequential </a:t>
            </a:r>
            <a:r>
              <a:rPr lang="en-US" sz="1600" dirty="0" smtClean="0"/>
              <a:t>data</a:t>
            </a:r>
          </a:p>
          <a:p>
            <a:pPr lvl="1"/>
            <a:r>
              <a:rPr lang="en-US" sz="2000" dirty="0" smtClean="0"/>
              <a:t>Still 1 </a:t>
            </a:r>
            <a:r>
              <a:rPr lang="en-US" sz="2000" dirty="0"/>
              <a:t>instance = 1 </a:t>
            </a:r>
            <a:r>
              <a:rPr lang="en-US" sz="2000" dirty="0" smtClean="0"/>
              <a:t>trajectory</a:t>
            </a:r>
            <a:endParaRPr lang="en-US" sz="2000" dirty="0"/>
          </a:p>
          <a:p>
            <a:pPr lvl="1" algn="just"/>
            <a:endParaRPr lang="en-US" sz="20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5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22313" y="185738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95034"/>
            <a:ext cx="7085527" cy="225774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302" y="4598629"/>
            <a:ext cx="5018699" cy="209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History Encoding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r>
              <a:rPr lang="en-US" sz="2400" dirty="0"/>
              <a:t>The most </a:t>
            </a:r>
            <a:r>
              <a:rPr lang="en-US" sz="2400" dirty="0" smtClean="0"/>
              <a:t>straightforward way</a:t>
            </a:r>
          </a:p>
          <a:p>
            <a:pPr lvl="1"/>
            <a:r>
              <a:rPr lang="en-US" sz="2000" dirty="0" smtClean="0"/>
              <a:t>Bird-view scene rendering with further 2D CNN processing</a:t>
            </a:r>
          </a:p>
          <a:p>
            <a:pPr lvl="2"/>
            <a:r>
              <a:rPr lang="en-US" sz="1800" dirty="0" smtClean="0"/>
              <a:t>Snapshot of each timestamp for different channels or tail drawing</a:t>
            </a:r>
          </a:p>
          <a:p>
            <a:pPr lvl="2"/>
            <a:r>
              <a:rPr lang="en-US" sz="1800" dirty="0" smtClean="0"/>
              <a:t>Can </a:t>
            </a:r>
            <a:r>
              <a:rPr lang="en-US" sz="1800" dirty="0"/>
              <a:t>be easily fused with HD-Map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6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22313" y="185738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46" y="2970027"/>
            <a:ext cx="5215270" cy="521527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5360253" y="3593805"/>
            <a:ext cx="3875896" cy="26881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8038" y="2537863"/>
            <a:ext cx="2072770" cy="433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History Encoding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/>
              <a:t>Output</a:t>
            </a:r>
          </a:p>
          <a:p>
            <a:pPr lvl="1" algn="just"/>
            <a:r>
              <a:rPr lang="en-US" sz="2000" dirty="0"/>
              <a:t>In general, the output of the History Encoding block is a set of feature vectors for each agent in the scene</a:t>
            </a:r>
          </a:p>
          <a:p>
            <a:pPr lvl="2" algn="just"/>
            <a:r>
              <a:rPr lang="en-US" sz="1800" dirty="0"/>
              <a:t>These feature vectors may be generated i</a:t>
            </a:r>
            <a:r>
              <a:rPr lang="en-US" sz="1800" dirty="0" smtClean="0"/>
              <a:t>ndependently </a:t>
            </a:r>
            <a:r>
              <a:rPr lang="en-US" sz="1800" dirty="0"/>
              <a:t>(the easiest but the weakest way)</a:t>
            </a:r>
          </a:p>
          <a:p>
            <a:pPr lvl="2" algn="just"/>
            <a:r>
              <a:rPr lang="en-US" sz="1800" dirty="0"/>
              <a:t>Considering HD-Map</a:t>
            </a:r>
          </a:p>
          <a:p>
            <a:pPr lvl="2" algn="just"/>
            <a:r>
              <a:rPr lang="en-US" sz="1800" dirty="0"/>
              <a:t>By the exchange of information with other agents in the scene</a:t>
            </a:r>
          </a:p>
          <a:p>
            <a:pPr lvl="2" algn="just"/>
            <a:r>
              <a:rPr lang="en-US" sz="1800" dirty="0"/>
              <a:t>By both HD-Map and Agent </a:t>
            </a:r>
            <a:r>
              <a:rPr lang="en-US" sz="1800" dirty="0" smtClean="0"/>
              <a:t>Interaction</a:t>
            </a:r>
            <a:endParaRPr lang="en-US" sz="1800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7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22313" y="185738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1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Agents </a:t>
            </a:r>
            <a:r>
              <a:rPr lang="en-US" b="1" dirty="0" smtClean="0"/>
              <a:t>Interaction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Positions and actions of other agents are important for the </a:t>
            </a:r>
            <a:r>
              <a:rPr lang="en-US" sz="2400" dirty="0" smtClean="0"/>
              <a:t>forecasting</a:t>
            </a:r>
          </a:p>
          <a:p>
            <a:pPr algn="just"/>
            <a:r>
              <a:rPr lang="en-US" sz="2400" dirty="0"/>
              <a:t>Agents Interaction can be applied during the History Encoding stage or as </a:t>
            </a:r>
            <a:r>
              <a:rPr lang="en-US" sz="2400" dirty="0" smtClean="0"/>
              <a:t>post-processing </a:t>
            </a:r>
            <a:r>
              <a:rPr lang="en-US" sz="2400" dirty="0"/>
              <a:t>of the History Encoding </a:t>
            </a:r>
            <a:r>
              <a:rPr lang="en-US" sz="2400" dirty="0" smtClean="0"/>
              <a:t>stage</a:t>
            </a:r>
            <a:endParaRPr lang="ru-RU" sz="2400" dirty="0" smtClean="0"/>
          </a:p>
          <a:p>
            <a:pPr lvl="1" algn="just"/>
            <a:r>
              <a:rPr lang="en-US" sz="2000" dirty="0"/>
              <a:t>If </a:t>
            </a:r>
            <a:r>
              <a:rPr lang="en-US" sz="2000" dirty="0" smtClean="0"/>
              <a:t>interaction takes </a:t>
            </a:r>
            <a:r>
              <a:rPr lang="en-US" sz="2000" dirty="0"/>
              <a:t>place during encoding then it influences the output feature vector of the History Encoding  </a:t>
            </a:r>
            <a:r>
              <a:rPr lang="en-US" sz="2000" dirty="0" smtClean="0"/>
              <a:t>block</a:t>
            </a:r>
          </a:p>
          <a:p>
            <a:pPr lvl="1" algn="just"/>
            <a:r>
              <a:rPr lang="en-US" sz="2000" dirty="0" smtClean="0"/>
              <a:t>If </a:t>
            </a:r>
            <a:r>
              <a:rPr lang="en-US" sz="2000" dirty="0" smtClean="0"/>
              <a:t>interaction </a:t>
            </a:r>
            <a:r>
              <a:rPr lang="en-US" sz="2000" dirty="0"/>
              <a:t>takes place after encoding then it uses the History </a:t>
            </a:r>
            <a:r>
              <a:rPr lang="en-US" sz="2000" dirty="0" smtClean="0"/>
              <a:t>Encoding </a:t>
            </a:r>
            <a:r>
              <a:rPr lang="en-US" sz="2000" dirty="0"/>
              <a:t>output as an input and outputs another feature vector for the agent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8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762015" y="185738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9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92943E-EA2A-C34E-AC49-39DD788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Agents </a:t>
            </a:r>
            <a:r>
              <a:rPr lang="en-US" b="1" dirty="0" smtClean="0"/>
              <a:t>Interaction</a:t>
            </a:r>
            <a:endParaRPr lang="en-US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BBE42D-4825-2849-9942-2117BB372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527"/>
            <a:ext cx="7639493" cy="4417436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Interaction during </a:t>
            </a:r>
            <a:r>
              <a:rPr lang="en-US" sz="2400" dirty="0" smtClean="0"/>
              <a:t>History Encoding</a:t>
            </a:r>
          </a:p>
          <a:p>
            <a:r>
              <a:rPr lang="en-US" sz="2400" dirty="0"/>
              <a:t>If we use scene rendering then it is reasonable to render other agents </a:t>
            </a:r>
            <a:r>
              <a:rPr lang="en-US" sz="2400" dirty="0" smtClean="0"/>
              <a:t>too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Social </a:t>
            </a:r>
            <a:r>
              <a:rPr lang="en-US" sz="2400" dirty="0"/>
              <a:t>Pooling </a:t>
            </a:r>
            <a:r>
              <a:rPr lang="en-US" sz="2400" dirty="0" smtClean="0"/>
              <a:t>Methods</a:t>
            </a:r>
          </a:p>
          <a:p>
            <a:pPr lvl="1"/>
            <a:r>
              <a:rPr lang="en-US" sz="2000" dirty="0"/>
              <a:t>We will discuss them in more </a:t>
            </a:r>
            <a:r>
              <a:rPr lang="en-US" sz="2000" dirty="0" smtClean="0"/>
              <a:t>detail </a:t>
            </a:r>
            <a:r>
              <a:rPr lang="en-US" sz="2000" dirty="0"/>
              <a:t>later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8802A4-E352-B04E-B005-3DD12FF4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3C98A-3C46-9548-B374-F3CFAA7C3FDB}" type="slidenum">
              <a:rPr lang="ru-RU" smtClean="0"/>
              <a:t>9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FA936D-4116-7F44-B4DB-7E685BA3D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64101" cy="40570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832" y="202852"/>
            <a:ext cx="3789580" cy="23178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0762015" y="185738"/>
            <a:ext cx="1245687" cy="61524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159" y="2940971"/>
            <a:ext cx="2460678" cy="215824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458" y="2717008"/>
            <a:ext cx="3480141" cy="40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2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1346</Words>
  <Application>Microsoft Office PowerPoint</Application>
  <PresentationFormat>Широкоэкранный</PresentationFormat>
  <Paragraphs>207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Тема Office</vt:lpstr>
      <vt:lpstr>Trajectory Prediction</vt:lpstr>
      <vt:lpstr>Common Trajectory Prediction (TP) block scheme</vt:lpstr>
      <vt:lpstr>History Encoding</vt:lpstr>
      <vt:lpstr>History Encoding</vt:lpstr>
      <vt:lpstr>History Encoding</vt:lpstr>
      <vt:lpstr>History Encoding</vt:lpstr>
      <vt:lpstr>History Encoding</vt:lpstr>
      <vt:lpstr>Agents Interaction</vt:lpstr>
      <vt:lpstr>Agents Interaction</vt:lpstr>
      <vt:lpstr>Agents Interaction</vt:lpstr>
      <vt:lpstr>HD-Map Encoding</vt:lpstr>
      <vt:lpstr>HD-Map Encoding</vt:lpstr>
      <vt:lpstr>HD-Map Encoding</vt:lpstr>
      <vt:lpstr>Blocks Fusion</vt:lpstr>
      <vt:lpstr>Trajectory Forecasting</vt:lpstr>
      <vt:lpstr>Diversity Prediction</vt:lpstr>
      <vt:lpstr>Prediction of Possible Trajectories</vt:lpstr>
      <vt:lpstr>Prediction of Possible Trajectories</vt:lpstr>
      <vt:lpstr>Prediction of Possible Trajectories</vt:lpstr>
      <vt:lpstr>Prediction of Possible Trajectories</vt:lpstr>
      <vt:lpstr>Prediction of Possible Trajectories</vt:lpstr>
      <vt:lpstr>Classical Baseline: Social LSTM </vt:lpstr>
      <vt:lpstr>An example of SOTA solution: LaneGCN</vt:lpstr>
      <vt:lpstr>Our task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Trajectory prediction</dc:title>
  <dc:creator>Microsoft Office User</dc:creator>
  <cp:lastModifiedBy>Степан Комков</cp:lastModifiedBy>
  <cp:revision>121</cp:revision>
  <dcterms:created xsi:type="dcterms:W3CDTF">2021-07-06T22:22:11Z</dcterms:created>
  <dcterms:modified xsi:type="dcterms:W3CDTF">2021-07-22T12:01:54Z</dcterms:modified>
</cp:coreProperties>
</file>